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DE1"/>
    <a:srgbClr val="E4EFE6"/>
    <a:srgbClr val="F4F6ED"/>
    <a:srgbClr val="FFF1EA"/>
    <a:srgbClr val="FFE4DE"/>
    <a:srgbClr val="FFFFFF"/>
    <a:srgbClr val="FBE5E6"/>
    <a:srgbClr val="94C748"/>
    <a:srgbClr val="68ACDF"/>
    <a:srgbClr val="1E46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51&#51901;_&#50857;&#50612;%20&#46027;&#48372;&#44592;.pptx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054AAED-85AB-15F7-CB26-768B4725D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618" y="610356"/>
            <a:ext cx="8626764" cy="4853992"/>
          </a:xfrm>
          <a:prstGeom prst="roundRect">
            <a:avLst>
              <a:gd name="adj" fmla="val 3382"/>
            </a:avLst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70CF70-90BF-F11D-80A7-CAA081DE65C4}"/>
              </a:ext>
            </a:extLst>
          </p:cNvPr>
          <p:cNvSpPr txBox="1"/>
          <p:nvPr/>
        </p:nvSpPr>
        <p:spPr>
          <a:xfrm>
            <a:off x="258619" y="5565338"/>
            <a:ext cx="8626764" cy="1292662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indent="176213" algn="l" latinLnBrk="1"/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전통적인 산업용 로봇은 정해진 작업을 정확하고 효율적으로 수행한다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다만 안전상의 이유로 대형 공장에서만 사용되고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b="1" i="0" u="none" strike="noStrike" baseline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A72BD8-C82A-B379-31C2-8DFE47E8364E}"/>
              </a:ext>
            </a:extLst>
          </p:cNvPr>
          <p:cNvSpPr txBox="1"/>
          <p:nvPr/>
        </p:nvSpPr>
        <p:spPr>
          <a:xfrm>
            <a:off x="0" y="32326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211D1E"/>
                </a:solidFill>
                <a:latin typeface="+mj-ea"/>
                <a:ea typeface="+mj-ea"/>
              </a:rPr>
              <a:t>전통적인 산업용 로봇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F82A5-565C-762E-854A-C4BF856552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2FB7678-1ACE-8AAC-A5D5-63149CEC0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55" b="7755"/>
          <a:stretch/>
        </p:blipFill>
        <p:spPr>
          <a:xfrm>
            <a:off x="258618" y="610356"/>
            <a:ext cx="8626764" cy="4853992"/>
          </a:xfrm>
          <a:prstGeom prst="roundRect">
            <a:avLst>
              <a:gd name="adj" fmla="val 3382"/>
            </a:avLst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19F193-4D5C-8CB1-AAEA-80891AC9A040}"/>
              </a:ext>
            </a:extLst>
          </p:cNvPr>
          <p:cNvSpPr txBox="1"/>
          <p:nvPr/>
        </p:nvSpPr>
        <p:spPr>
          <a:xfrm>
            <a:off x="258618" y="5565338"/>
            <a:ext cx="8626764" cy="1292662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indent="176213" algn="l" latinLnBrk="1"/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협동 로봇은 각종 센서를 통해 외부 환경을 인식하여 각종 위험에 대처하기 때문에 사람과 함께 작업할 수 있어 중소 규모의 공장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(SME)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에서도 널리 활용되고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b="1" i="0" u="none" strike="noStrike" baseline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E9A4DC-75A7-286C-7C97-501DB49FD70E}"/>
              </a:ext>
            </a:extLst>
          </p:cNvPr>
          <p:cNvSpPr txBox="1"/>
          <p:nvPr/>
        </p:nvSpPr>
        <p:spPr>
          <a:xfrm>
            <a:off x="0" y="32326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211D1E"/>
                </a:solidFill>
                <a:latin typeface="+mj-ea"/>
                <a:ea typeface="+mj-ea"/>
              </a:rPr>
              <a:t>협동 로봇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33451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99CE9-8373-E479-92FE-89CA284E3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9B0F060-8714-0CB3-7754-06FB9517D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0" b="7800"/>
          <a:stretch/>
        </p:blipFill>
        <p:spPr>
          <a:xfrm>
            <a:off x="258618" y="665774"/>
            <a:ext cx="8626764" cy="4853992"/>
          </a:xfrm>
          <a:prstGeom prst="roundRect">
            <a:avLst>
              <a:gd name="adj" fmla="val 3382"/>
            </a:avLst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FAD3FC-69E5-F454-681A-4A5CBBC60BBF}"/>
              </a:ext>
            </a:extLst>
          </p:cNvPr>
          <p:cNvSpPr txBox="1"/>
          <p:nvPr/>
        </p:nvSpPr>
        <p:spPr>
          <a:xfrm>
            <a:off x="258618" y="5745950"/>
            <a:ext cx="8626764" cy="892552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indent="176213" algn="l" latinLnBrk="1"/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간호 보조 로봇이 간호사의 잡무를 </a:t>
            </a:r>
            <a:r>
              <a:rPr lang="ko-KR" altLang="en-US" sz="2600" b="1" i="0" u="none" strike="noStrik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도와줌으로써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환자에게 집중할 수 있는 시간을 확보해 주고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b="1" i="0" u="none" strike="noStrike" baseline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D21103-DA85-2A4C-EF91-ADB695B5C7CF}"/>
              </a:ext>
            </a:extLst>
          </p:cNvPr>
          <p:cNvSpPr txBox="1"/>
          <p:nvPr/>
        </p:nvSpPr>
        <p:spPr>
          <a:xfrm>
            <a:off x="0" y="32326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211D1E"/>
                </a:solidFill>
                <a:latin typeface="+mj-ea"/>
                <a:ea typeface="+mj-ea"/>
              </a:rPr>
              <a:t>간호 보조 로봇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18121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6B516-F30F-6D41-0B16-6E34AD7FA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DAB79C7-E461-BD37-6A04-1740BB0B3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1" b="12731"/>
          <a:stretch/>
        </p:blipFill>
        <p:spPr>
          <a:xfrm>
            <a:off x="258618" y="610356"/>
            <a:ext cx="8626764" cy="4853992"/>
          </a:xfrm>
          <a:prstGeom prst="roundRect">
            <a:avLst>
              <a:gd name="adj" fmla="val 3382"/>
            </a:avLst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794652-C184-F0C5-2A6C-FE43D8596313}"/>
              </a:ext>
            </a:extLst>
          </p:cNvPr>
          <p:cNvSpPr txBox="1"/>
          <p:nvPr/>
        </p:nvSpPr>
        <p:spPr>
          <a:xfrm>
            <a:off x="258618" y="5565338"/>
            <a:ext cx="8626764" cy="1292662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indent="176213" algn="l" latinLnBrk="1"/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수술 로봇과 같은 의료용 로봇은 디지털 보조 인력으로서 의사에게 도움을 주고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특히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hlinkClick r:id="rId3" action="ppaction://hlinkpres?slideindex=1&amp;slidetitle="/>
              </a:rPr>
              <a:t>증강 지능*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이 도입되면서 보다 정밀하고 정확한 수술이 </a:t>
            </a:r>
            <a:r>
              <a:rPr lang="ko-KR" altLang="en-US" sz="2600" b="1" i="0" u="none" strike="noStrik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가능해졌다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b="1" i="0" u="none" strike="noStrike" baseline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4B5D46-B995-A37B-BF01-891F86B0A857}"/>
              </a:ext>
            </a:extLst>
          </p:cNvPr>
          <p:cNvSpPr txBox="1"/>
          <p:nvPr/>
        </p:nvSpPr>
        <p:spPr>
          <a:xfrm>
            <a:off x="0" y="32326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211D1E"/>
                </a:solidFill>
                <a:latin typeface="+mj-ea"/>
                <a:ea typeface="+mj-ea"/>
              </a:rPr>
              <a:t>수술 로봇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87821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58014-48BE-6388-298C-E666DFA65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592E5B8-0D0D-5265-62FA-5C8DD62A20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9" b="7789"/>
          <a:stretch/>
        </p:blipFill>
        <p:spPr>
          <a:xfrm>
            <a:off x="258618" y="684247"/>
            <a:ext cx="8626764" cy="4853992"/>
          </a:xfrm>
          <a:prstGeom prst="roundRect">
            <a:avLst>
              <a:gd name="adj" fmla="val 3382"/>
            </a:avLst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B4AAD7-9BAC-A369-9AE8-44695818BABA}"/>
              </a:ext>
            </a:extLst>
          </p:cNvPr>
          <p:cNvSpPr txBox="1"/>
          <p:nvPr/>
        </p:nvSpPr>
        <p:spPr>
          <a:xfrm>
            <a:off x="258618" y="5727477"/>
            <a:ext cx="8626764" cy="892552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indent="176213" algn="l" latinLnBrk="1"/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돌봄 로봇의 발달은 돌봄 노동자 부족 문제를 해결하는 대안으로 떠오르고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b="1" i="0" u="none" strike="noStrike" baseline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20E712-F140-78F5-CDF5-9A6780ED71BA}"/>
              </a:ext>
            </a:extLst>
          </p:cNvPr>
          <p:cNvSpPr txBox="1"/>
          <p:nvPr/>
        </p:nvSpPr>
        <p:spPr>
          <a:xfrm>
            <a:off x="0" y="32326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211D1E"/>
                </a:solidFill>
                <a:latin typeface="+mj-ea"/>
                <a:ea typeface="+mj-ea"/>
              </a:rPr>
              <a:t>인공지능 돌봄 로봇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051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CB8B1-58C9-120E-7F49-EFC3773A7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92F18B3-492C-21F9-11B8-87988751945C}"/>
              </a:ext>
            </a:extLst>
          </p:cNvPr>
          <p:cNvSpPr txBox="1"/>
          <p:nvPr/>
        </p:nvSpPr>
        <p:spPr>
          <a:xfrm>
            <a:off x="0" y="3987431"/>
            <a:ext cx="9142066" cy="2745880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indent="176213" algn="l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교구용 로봇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, AI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보조 교사 로봇 등 교육용 로봇이 효과적인 교육을 위해 활용되고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학습 목표에 따라 다양한 </a:t>
            </a:r>
            <a:r>
              <a:rPr lang="ko-KR" altLang="en-US" sz="2600" b="1" i="0" u="none" strike="noStrik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핸즈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온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(Hands-on)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활동이 가능한 교구용 로봇을 통해 학생들은 문제 해결 능력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창의력이 향상될 수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또한 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AI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보조 교사 로봇을 통해 수업 보조 활동 뿐 아니라 개인 맞춤형 교육을 제공할 수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b="1" i="0" u="none" strike="noStrike" baseline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372642-41C8-389F-CE43-7084004955B7}"/>
              </a:ext>
            </a:extLst>
          </p:cNvPr>
          <p:cNvSpPr txBox="1"/>
          <p:nvPr/>
        </p:nvSpPr>
        <p:spPr>
          <a:xfrm>
            <a:off x="0" y="32326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211D1E"/>
                </a:solidFill>
                <a:latin typeface="+mj-ea"/>
                <a:ea typeface="+mj-ea"/>
              </a:rPr>
              <a:t>교육용 로봇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99F2905-2BF8-F0A8-CFDD-0A68415A20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00686"/>
            <a:ext cx="4570066" cy="305122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7055DBB-7201-18A3-43A0-6D6BE4B5A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0687"/>
            <a:ext cx="4570067" cy="3048001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79381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3ADB03-81DC-CCF7-E7AA-2804C530C5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E68BC70-89CB-1D02-8979-3F7A1DA44ED8}"/>
              </a:ext>
            </a:extLst>
          </p:cNvPr>
          <p:cNvSpPr txBox="1"/>
          <p:nvPr/>
        </p:nvSpPr>
        <p:spPr>
          <a:xfrm>
            <a:off x="92364" y="4220306"/>
            <a:ext cx="8957338" cy="1992469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indent="176213" algn="l" latinLnBrk="1">
              <a:lnSpc>
                <a:spcPts val="3800"/>
              </a:lnSpc>
            </a:pP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인공지능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(AI),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빅데이터로 재난 지역을 사전 감지하고 </a:t>
            </a:r>
            <a:r>
              <a:rPr lang="ko-KR" altLang="en-US" sz="2600" b="1" i="0" u="none" strike="noStrik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드론이나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 로봇을 동원하여 구호 지원을 할 수 있다</a:t>
            </a:r>
            <a:r>
              <a:rPr lang="en-US" altLang="ko-KR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. </a:t>
            </a:r>
            <a:r>
              <a:rPr lang="ko-KR" altLang="en-US" sz="2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또는 사람이 접근하기 어려운 곳이나 재난 지역 등에 로봇은 쉽게 접근할 수 있어 구호 활동이 가능하다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67DA32-8FB2-23E6-F533-24ECEF464C9A}"/>
              </a:ext>
            </a:extLst>
          </p:cNvPr>
          <p:cNvSpPr txBox="1"/>
          <p:nvPr/>
        </p:nvSpPr>
        <p:spPr>
          <a:xfrm>
            <a:off x="0" y="32326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800" b="1" dirty="0">
                <a:solidFill>
                  <a:srgbClr val="211D1E"/>
                </a:solidFill>
                <a:latin typeface="+mj-ea"/>
                <a:ea typeface="+mj-ea"/>
              </a:rPr>
              <a:t>재난 구호 로봇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5BEEAF7-EB2D-EC61-AE15-C51C45F6F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57"/>
          <a:stretch/>
        </p:blipFill>
        <p:spPr>
          <a:xfrm>
            <a:off x="4572000" y="860346"/>
            <a:ext cx="4570066" cy="305676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92F8D74-948C-1C48-FA37-06F9ECC79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/>
          <a:stretch/>
        </p:blipFill>
        <p:spPr>
          <a:xfrm>
            <a:off x="0" y="860347"/>
            <a:ext cx="4570068" cy="3055158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01567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187</TotalTime>
  <Words>208</Words>
  <Application>Microsoft Office PowerPoint</Application>
  <PresentationFormat>화면 슬라이드 쇼(4:3)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23</cp:revision>
  <dcterms:created xsi:type="dcterms:W3CDTF">2024-11-29T07:51:56Z</dcterms:created>
  <dcterms:modified xsi:type="dcterms:W3CDTF">2025-01-17T06:31:55Z</dcterms:modified>
</cp:coreProperties>
</file>